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386" r:id="rId5"/>
    <p:sldId id="387" r:id="rId6"/>
    <p:sldId id="259" r:id="rId7"/>
    <p:sldId id="270" r:id="rId8"/>
    <p:sldId id="272" r:id="rId9"/>
    <p:sldId id="391" r:id="rId10"/>
    <p:sldId id="260" r:id="rId11"/>
    <p:sldId id="281" r:id="rId12"/>
    <p:sldId id="276" r:id="rId13"/>
    <p:sldId id="278" r:id="rId14"/>
    <p:sldId id="277" r:id="rId15"/>
    <p:sldId id="280" r:id="rId16"/>
    <p:sldId id="279" r:id="rId17"/>
    <p:sldId id="282" r:id="rId18"/>
    <p:sldId id="273" r:id="rId19"/>
    <p:sldId id="283" r:id="rId20"/>
    <p:sldId id="274" r:id="rId21"/>
    <p:sldId id="275" r:id="rId22"/>
    <p:sldId id="284" r:id="rId23"/>
    <p:sldId id="389" r:id="rId24"/>
    <p:sldId id="39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272"/>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p:scale>
          <a:sx n="100" d="100"/>
          <a:sy n="100" d="100"/>
        </p:scale>
        <p:origin x="107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13</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664234" y="1331071"/>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dirty="0"/>
              <a:t>5</a:t>
            </a:r>
            <a:r>
              <a:rPr lang="ja-JP" altLang="en-US" dirty="0"/>
              <a:t>から</a:t>
            </a:r>
            <a:r>
              <a:rPr lang="en-US" altLang="ja-JP" dirty="0"/>
              <a:t>200</a:t>
            </a:r>
            <a:r>
              <a:rPr lang="ja-JP" altLang="en-US" dirty="0"/>
              <a:t>まで（総</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416868"/>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a:p>
                <a:endParaRPr lang="en-US" altLang="zh-CN" sz="1600" b="1" dirty="0"/>
              </a:p>
            </p:txBody>
          </p:sp>
        </mc:Choice>
        <mc:Fallback>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416868"/>
              </a:xfrm>
              <a:prstGeom prst="rect">
                <a:avLst/>
              </a:prstGeom>
              <a:blipFill>
                <a:blip r:embed="rId2"/>
                <a:stretch>
                  <a:fillRect l="-677" t="-676"/>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Concorde</a:t>
            </a:r>
            <a:r>
              <a:rPr lang="ja-JP" altLang="en-US" sz="1600" dirty="0"/>
              <a:t>と</a:t>
            </a:r>
            <a:r>
              <a:rPr lang="en-US" altLang="ja-JP" sz="1600" dirty="0"/>
              <a:t>LKH</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DFD489FE-4A36-A270-C815-2E996D11FC7A}"/>
                  </a:ext>
                </a:extLst>
              </p:cNvPr>
              <p:cNvSpPr txBox="1"/>
              <p:nvPr/>
            </p:nvSpPr>
            <p:spPr>
              <a:xfrm>
                <a:off x="6096000" y="2493497"/>
                <a:ext cx="6096000" cy="3970318"/>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en-US" altLang="ja-JP" dirty="0"/>
                  <a:t>Seg</a:t>
                </a:r>
                <a:r>
                  <a:rPr lang="ja-JP" altLang="en-US" dirty="0"/>
                  <a:t>グラフの辺の個数は</a:t>
                </a:r>
                <a:r>
                  <a:rPr lang="en-US" altLang="ja-JP" dirty="0"/>
                  <a:t>Nei</a:t>
                </a:r>
                <a:r>
                  <a:rPr lang="ja-JP" altLang="en-US" dirty="0"/>
                  <a:t>グラフの辺の個数より少ないから</a:t>
                </a:r>
                <a:endParaRPr lang="en-US" altLang="ja-JP" dirty="0"/>
              </a:p>
              <a:p>
                <a:r>
                  <a:rPr lang="en-US" altLang="ja-JP" dirty="0"/>
                  <a:t>Seg</a:t>
                </a:r>
                <a:r>
                  <a:rPr lang="ja-JP" altLang="en-US" dirty="0"/>
                  <a:t>方法で削減率は大きいである．</a:t>
                </a:r>
                <a:endParaRPr lang="zh-CN" altLang="en-US"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096000" y="2493497"/>
                <a:ext cx="6096000" cy="3970318"/>
              </a:xfrm>
              <a:prstGeom prst="rect">
                <a:avLst/>
              </a:prstGeom>
              <a:blipFill>
                <a:blip r:embed="rId4"/>
                <a:stretch>
                  <a:fillRect l="-800" t="-768"/>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190249"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3570573083"/>
                  </p:ext>
                </p:extLst>
              </p:nvPr>
            </p:nvGraphicFramePr>
            <p:xfrm>
              <a:off x="2115126"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3570573083"/>
                  </p:ext>
                </p:extLst>
              </p:nvPr>
            </p:nvGraphicFramePr>
            <p:xfrm>
              <a:off x="2115126"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1166" b="-177049"/>
                          </a:stretch>
                        </a:blipFill>
                      </a:tcPr>
                    </a:tc>
                    <a:tc>
                      <a:txBody>
                        <a:bodyPr/>
                        <a:lstStyle/>
                        <a:p>
                          <a:endParaRPr lang="zh-CN"/>
                        </a:p>
                      </a:txBody>
                      <a:tcPr anchor="ctr">
                        <a:blipFill>
                          <a:blip r:embed="rId3"/>
                          <a:stretch>
                            <a:fillRect l="-200292" t="-1639" r="-101166" b="-177049"/>
                          </a:stretch>
                        </a:blipFill>
                      </a:tcPr>
                    </a:tc>
                    <a:tc>
                      <a:txBody>
                        <a:bodyPr/>
                        <a:lstStyle/>
                        <a:p>
                          <a:endParaRPr lang="zh-CN"/>
                        </a:p>
                      </a:txBody>
                      <a:tcPr anchor="ctr">
                        <a:blipFill>
                          <a:blip r:embed="rId3"/>
                          <a:stretch>
                            <a:fillRect l="-300292"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1166" b="-12500"/>
                          </a:stretch>
                        </a:blipFill>
                      </a:tcPr>
                    </a:tc>
                    <a:tc>
                      <a:txBody>
                        <a:bodyPr/>
                        <a:lstStyle/>
                        <a:p>
                          <a:endParaRPr lang="zh-CN"/>
                        </a:p>
                      </a:txBody>
                      <a:tcPr anchor="ctr">
                        <a:blipFill>
                          <a:blip r:embed="rId3"/>
                          <a:stretch>
                            <a:fillRect l="-200292" t="-64583" r="-101166" b="-12500"/>
                          </a:stretch>
                        </a:blipFill>
                      </a:tcPr>
                    </a:tc>
                    <a:tc>
                      <a:txBody>
                        <a:bodyPr/>
                        <a:lstStyle/>
                        <a:p>
                          <a:endParaRPr lang="zh-CN"/>
                        </a:p>
                      </a:txBody>
                      <a:tcPr anchor="ctr">
                        <a:blipFill>
                          <a:blip r:embed="rId3"/>
                          <a:stretch>
                            <a:fillRect l="-300292"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795527863"/>
              </p:ext>
            </p:extLst>
          </p:nvPr>
        </p:nvGraphicFramePr>
        <p:xfrm>
          <a:off x="301587" y="1117742"/>
          <a:ext cx="3060000" cy="552299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12000">
                  <a:extLst>
                    <a:ext uri="{9D8B030D-6E8A-4147-A177-3AD203B41FA5}">
                      <a16:colId xmlns:a16="http://schemas.microsoft.com/office/drawing/2014/main" val="2036201103"/>
                    </a:ext>
                  </a:extLst>
                </a:gridCol>
                <a:gridCol w="612000">
                  <a:extLst>
                    <a:ext uri="{9D8B030D-6E8A-4147-A177-3AD203B41FA5}">
                      <a16:colId xmlns:a16="http://schemas.microsoft.com/office/drawing/2014/main" val="3784405607"/>
                    </a:ext>
                  </a:extLst>
                </a:gridCol>
                <a:gridCol w="612000">
                  <a:extLst>
                    <a:ext uri="{9D8B030D-6E8A-4147-A177-3AD203B41FA5}">
                      <a16:colId xmlns:a16="http://schemas.microsoft.com/office/drawing/2014/main" val="3817131084"/>
                    </a:ext>
                  </a:extLst>
                </a:gridCol>
                <a:gridCol w="6120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err="1">
                          <a:effectLst/>
                        </a:rPr>
                        <a:t>Nei</a:t>
                      </a:r>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2888293405"/>
              </p:ext>
            </p:extLst>
          </p:nvPr>
        </p:nvGraphicFramePr>
        <p:xfrm>
          <a:off x="3505412" y="1117742"/>
          <a:ext cx="3060000" cy="494508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12000">
                  <a:extLst>
                    <a:ext uri="{9D8B030D-6E8A-4147-A177-3AD203B41FA5}">
                      <a16:colId xmlns:a16="http://schemas.microsoft.com/office/drawing/2014/main" val="3233058470"/>
                    </a:ext>
                  </a:extLst>
                </a:gridCol>
                <a:gridCol w="612000">
                  <a:extLst>
                    <a:ext uri="{9D8B030D-6E8A-4147-A177-3AD203B41FA5}">
                      <a16:colId xmlns:a16="http://schemas.microsoft.com/office/drawing/2014/main" val="3309372112"/>
                    </a:ext>
                  </a:extLst>
                </a:gridCol>
                <a:gridCol w="612000">
                  <a:extLst>
                    <a:ext uri="{9D8B030D-6E8A-4147-A177-3AD203B41FA5}">
                      <a16:colId xmlns:a16="http://schemas.microsoft.com/office/drawing/2014/main" val="1211697899"/>
                    </a:ext>
                  </a:extLst>
                </a:gridCol>
                <a:gridCol w="6120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err="1">
                          <a:effectLst/>
                        </a:rPr>
                        <a:t>Nei</a:t>
                      </a:r>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491333020"/>
              </p:ext>
            </p:extLst>
          </p:nvPr>
        </p:nvGraphicFramePr>
        <p:xfrm>
          <a:off x="6709237" y="1117742"/>
          <a:ext cx="3237384" cy="4369726"/>
        </p:xfrm>
        <a:graphic>
          <a:graphicData uri="http://schemas.openxmlformats.org/drawingml/2006/table">
            <a:tbl>
              <a:tblPr>
                <a:tableStyleId>{5C22544A-7EE6-4342-B048-85BDC9FD1C3A}</a:tableStyleId>
              </a:tblPr>
              <a:tblGrid>
                <a:gridCol w="656346">
                  <a:extLst>
                    <a:ext uri="{9D8B030D-6E8A-4147-A177-3AD203B41FA5}">
                      <a16:colId xmlns:a16="http://schemas.microsoft.com/office/drawing/2014/main" val="3047714197"/>
                    </a:ext>
                  </a:extLst>
                </a:gridCol>
                <a:gridCol w="612000">
                  <a:extLst>
                    <a:ext uri="{9D8B030D-6E8A-4147-A177-3AD203B41FA5}">
                      <a16:colId xmlns:a16="http://schemas.microsoft.com/office/drawing/2014/main" val="964682185"/>
                    </a:ext>
                  </a:extLst>
                </a:gridCol>
                <a:gridCol w="656346">
                  <a:extLst>
                    <a:ext uri="{9D8B030D-6E8A-4147-A177-3AD203B41FA5}">
                      <a16:colId xmlns:a16="http://schemas.microsoft.com/office/drawing/2014/main" val="2777620497"/>
                    </a:ext>
                  </a:extLst>
                </a:gridCol>
                <a:gridCol w="656346">
                  <a:extLst>
                    <a:ext uri="{9D8B030D-6E8A-4147-A177-3AD203B41FA5}">
                      <a16:colId xmlns:a16="http://schemas.microsoft.com/office/drawing/2014/main" val="1529233666"/>
                    </a:ext>
                  </a:extLst>
                </a:gridCol>
                <a:gridCol w="656346">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52599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err="1">
                          <a:effectLst/>
                        </a:rPr>
                        <a:t>Nei</a:t>
                      </a:r>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6565412" y="5534561"/>
            <a:ext cx="5739645"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問題を特定して、二つの制限されたグラフを提案した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1"/>
            <a:ext cx="6143944" cy="2308324"/>
            <a:chOff x="879656" y="4369488"/>
            <a:chExt cx="4973945" cy="1868747"/>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20957" cy="729351"/>
              <a:chOff x="8969674" y="4777294"/>
              <a:chExt cx="1620957" cy="729351"/>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20957" cy="307777"/>
              </a:xfrm>
              <a:prstGeom prst="rect">
                <a:avLst/>
              </a:prstGeom>
              <a:noFill/>
            </p:spPr>
            <p:txBody>
              <a:bodyPr wrap="none" rtlCol="0">
                <a:spAutoFit/>
              </a:bodyPr>
              <a:lstStyle/>
              <a:p>
                <a:r>
                  <a:rPr lang="ja-JP" altLang="en-US" sz="1400" b="1" dirty="0"/>
                  <a:t>ドロネー三角分割</a:t>
                </a:r>
                <a:endParaRPr lang="zh-CN" altLang="en-US" sz="14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1082348" cy="307777"/>
              </a:xfrm>
              <a:prstGeom prst="rect">
                <a:avLst/>
              </a:prstGeom>
              <a:noFill/>
            </p:spPr>
            <p:txBody>
              <a:bodyPr wrap="none" rtlCol="0">
                <a:spAutoFit/>
              </a:bodyPr>
              <a:lstStyle/>
              <a:p>
                <a:r>
                  <a:rPr lang="ja-JP" altLang="en-US" sz="1400" b="1" dirty="0"/>
                  <a:t>ボロノイ図</a:t>
                </a:r>
                <a:endParaRPr lang="zh-CN" altLang="en-US" sz="14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2"/>
                <a:stretch>
                  <a:fillRect l="-488" t="-9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3"/>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208966"/>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87428"/>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mc:Choice xmlns:a14="http://schemas.microsoft.com/office/drawing/2010/main"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692529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mc:Choice xmlns:a14="http://schemas.microsoft.com/office/drawing/2010/main"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mc:Choice xmlns:a14="http://schemas.microsoft.com/office/drawing/2010/main"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mc:Choice xmlns:a14="http://schemas.microsoft.com/office/drawing/2010/main"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sub>
                                  </m:sSub>
                                </m:e>
                              </m:nary>
                            </m:e>
                          </m:nary>
                        </m:e>
                      </m:nary>
                    </m:oMath>
                  </m:oMathPara>
                </a14:m>
                <a:endParaRPr lang="en-US" altLang="zh-CN" dirty="0"/>
              </a:p>
              <a:p>
                <a:endParaRPr lang="en-US" altLang="zh-CN" b="0" dirty="0"/>
              </a:p>
            </p:txBody>
          </p:sp>
        </mc:Choice>
        <mc:Fallback>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2"/>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902358" y="5411159"/>
            <a:ext cx="2642562" cy="1242692"/>
            <a:chOff x="5724326" y="5590921"/>
            <a:chExt cx="289880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3"/>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4"/>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5"/>
                  <a:stretch>
                    <a:fillRect l="-14063" r="-9375" b="-2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6"/>
                  <a:stretch>
                    <a:fillRect l="-7547" r="-8491" b="-130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F1312DFC-717B-AA48-8E0F-91A5BA124494}"/>
                    </a:ext>
                  </a:extLst>
                </p:cNvPr>
                <p:cNvSpPr txBox="1"/>
                <p:nvPr/>
              </p:nvSpPr>
              <p:spPr>
                <a:xfrm>
                  <a:off x="7204559" y="6245109"/>
                  <a:ext cx="1418570"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04559" y="6245109"/>
                  <a:ext cx="1418570" cy="709004"/>
                </a:xfrm>
                <a:prstGeom prst="rect">
                  <a:avLst/>
                </a:prstGeom>
                <a:blipFill>
                  <a:blip r:embed="rId7"/>
                  <a:stretch>
                    <a:fillRect b="-13084"/>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8"/>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0"/>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mc:Choice xmlns:a14="http://schemas.microsoft.com/office/drawing/2010/main" Requires="a14">
          <p:sp>
            <p:nvSpPr>
              <p:cNvPr id="52" name="文本框 51">
                <a:extLst>
                  <a:ext uri="{FF2B5EF4-FFF2-40B4-BE49-F238E27FC236}">
                    <a16:creationId xmlns:a16="http://schemas.microsoft.com/office/drawing/2014/main" id="{B3DA603A-CE1E-FDE1-B66D-3FE369580FA7}"/>
                  </a:ext>
                </a:extLst>
              </p:cNvPr>
              <p:cNvSpPr txBox="1"/>
              <p:nvPr/>
            </p:nvSpPr>
            <p:spPr>
              <a:xfrm>
                <a:off x="5795823" y="6111978"/>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823" y="6111978"/>
                <a:ext cx="2666877" cy="7834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7AF163A3-B9E6-084C-1D45-F06588BEB7BA}"/>
                  </a:ext>
                </a:extLst>
              </p:cNvPr>
              <p:cNvSpPr txBox="1"/>
              <p:nvPr/>
            </p:nvSpPr>
            <p:spPr>
              <a:xfrm>
                <a:off x="9575596" y="6007520"/>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575596" y="6007520"/>
                <a:ext cx="1876466" cy="841321"/>
              </a:xfrm>
              <a:prstGeom prst="rect">
                <a:avLst/>
              </a:prstGeom>
              <a:blipFill>
                <a:blip r:embed="rId12"/>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3"/>
                <a:stretch>
                  <a:fillRect l="-1176" t="-5357" b="-21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4"/>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651431"/>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a:p>
                <a:endParaRPr lang="en-US" altLang="zh-CN" sz="1400" dirty="0"/>
              </a:p>
              <a:p>
                <a:r>
                  <a:rPr lang="ja-JP" altLang="en-US" dirty="0"/>
                  <a:t>目的関数　＋   </a:t>
                </a:r>
                <a14:m>
                  <m:oMath xmlns:m="http://schemas.openxmlformats.org/officeDocument/2006/math">
                    <m:r>
                      <a:rPr lang="ja-JP" altLang="en-US" i="1" smtClean="0">
                        <a:latin typeface="Cambria Math" panose="02040503050406030204" pitchFamily="18" charset="0"/>
                      </a:rPr>
                      <m:t>𝜆</m:t>
                    </m:r>
                  </m:oMath>
                </a14:m>
                <a:r>
                  <a:rPr lang="en-US" altLang="ja-JP" dirty="0"/>
                  <a:t>*</a:t>
                </a:r>
                <a:r>
                  <a:rPr lang="ja-JP" altLang="en-US" dirty="0"/>
                  <a:t>制約条件から変換された</a:t>
                </a:r>
                <a:r>
                  <a:rPr lang="en-US" altLang="ja-JP" dirty="0"/>
                  <a:t>QUBO</a:t>
                </a:r>
                <a:r>
                  <a:rPr lang="ja-JP" altLang="en-US" dirty="0"/>
                  <a:t>式</a:t>
                </a:r>
                <a:endParaRPr lang="en-US" altLang="ja-JP"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651431"/>
              </a:xfrm>
              <a:prstGeom prst="rect">
                <a:avLst/>
              </a:prstGeom>
              <a:blipFill>
                <a:blip r:embed="rId2"/>
                <a:stretch>
                  <a:fillRect l="-785" t="-1379"/>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1867600" y="6462729"/>
            <a:ext cx="3472874" cy="338554"/>
          </a:xfrm>
          <a:prstGeom prst="rect">
            <a:avLst/>
          </a:prstGeom>
          <a:noFill/>
        </p:spPr>
        <p:txBody>
          <a:bodyPr wrap="square" rtlCol="0">
            <a:spAutoFit/>
          </a:bodyPr>
          <a:lstStyle/>
          <a:p>
            <a:r>
              <a:rPr lang="ja-JP" altLang="en-US" sz="1600" dirty="0"/>
              <a:t>展開された</a:t>
            </a:r>
            <a:r>
              <a:rPr lang="en-US" altLang="ja-JP" sz="1600" dirty="0"/>
              <a:t>TSP</a:t>
            </a:r>
            <a:r>
              <a:rPr lang="ja-JP" altLang="en-US" sz="1600" dirty="0"/>
              <a:t>の</a:t>
            </a:r>
            <a:r>
              <a:rPr lang="en-US" altLang="ja-JP" sz="1600" dirty="0"/>
              <a:t>QUBO</a:t>
            </a:r>
            <a:r>
              <a:rPr lang="ja-JP" altLang="en-US" sz="1600" dirty="0"/>
              <a:t>行列</a:t>
            </a:r>
            <a:endParaRPr lang="zh-CN" altLang="en-US" sz="1600"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E3B1FA0F-2391-23DA-4D31-EAE017537444}"/>
                  </a:ext>
                </a:extLst>
              </p:cNvPr>
              <p:cNvSpPr txBox="1"/>
              <p:nvPr/>
            </p:nvSpPr>
            <p:spPr>
              <a:xfrm>
                <a:off x="7226089" y="1222845"/>
                <a:ext cx="4903907" cy="3046988"/>
              </a:xfrm>
              <a:prstGeom prst="rect">
                <a:avLst/>
              </a:prstGeom>
              <a:noFill/>
            </p:spPr>
            <p:txBody>
              <a:bodyPr wrap="none" rtlCol="0">
                <a:spAutoFit/>
              </a:bodyPr>
              <a:lstStyle/>
              <a:p>
                <a:r>
                  <a:rPr lang="ja-JP" altLang="en-US" sz="1600" dirty="0"/>
                  <a:t>町</a:t>
                </a:r>
                <a:r>
                  <a:rPr lang="ja-JP" altLang="en-US" sz="1600" b="1" dirty="0"/>
                  <a:t>四つ</a:t>
                </a:r>
                <a:r>
                  <a:rPr lang="ja-JP" altLang="en-US" sz="1600" dirty="0"/>
                  <a:t>あるインスタンス</a:t>
                </a:r>
                <a:endParaRPr lang="en-US" altLang="ja-JP" sz="1600" dirty="0"/>
              </a:p>
              <a:p>
                <a:r>
                  <a:rPr lang="ja-JP" altLang="en-US" sz="1600" b="1" dirty="0">
                    <a:solidFill>
                      <a:srgbClr val="FF0000"/>
                    </a:solidFill>
                  </a:rPr>
                  <a:t>二次項の個数</a:t>
                </a:r>
                <a:r>
                  <a:rPr lang="ja-JP" altLang="en-US" sz="1600" dirty="0"/>
                  <a:t>：</a:t>
                </a:r>
                <a14:m>
                  <m:oMath xmlns:m="http://schemas.openxmlformats.org/officeDocument/2006/math">
                    <m:r>
                      <a:rPr lang="en-US" altLang="ja-JP" sz="1600" b="0" i="1" smtClean="0">
                        <a:solidFill>
                          <a:schemeClr val="tx1"/>
                        </a:solidFill>
                        <a:latin typeface="Cambria Math" panose="02040503050406030204" pitchFamily="18" charset="0"/>
                      </a:rPr>
                      <m:t>96</m:t>
                    </m:r>
                  </m:oMath>
                </a14:m>
                <a:endParaRPr lang="en-US" altLang="ja-JP" sz="1600" dirty="0">
                  <a:solidFill>
                    <a:schemeClr val="tx1"/>
                  </a:solidFill>
                </a:endParaRPr>
              </a:p>
              <a:p>
                <a:endParaRPr lang="en-US" altLang="zh-CN" sz="1600" dirty="0"/>
              </a:p>
              <a:p>
                <a:r>
                  <a:rPr lang="ja-JP" altLang="en-US" sz="1600" dirty="0"/>
                  <a:t>町</a:t>
                </a:r>
                <a14:m>
                  <m:oMath xmlns:m="http://schemas.openxmlformats.org/officeDocument/2006/math">
                    <m:r>
                      <a:rPr lang="en-US" altLang="ja-JP" sz="1600" b="1" i="1" smtClean="0">
                        <a:latin typeface="Cambria Math" panose="02040503050406030204" pitchFamily="18" charset="0"/>
                      </a:rPr>
                      <m:t>𝒏</m:t>
                    </m:r>
                  </m:oMath>
                </a14:m>
                <a:r>
                  <a:rPr lang="ja-JP" altLang="en-US" sz="1600" dirty="0"/>
                  <a:t>個あるインスタンスで</a:t>
                </a:r>
                <a:endParaRPr lang="en-US" altLang="ja-JP" sz="1600" dirty="0"/>
              </a:p>
              <a:p>
                <a:r>
                  <a:rPr lang="ja-JP" altLang="en-US" sz="1600" b="1" dirty="0">
                    <a:solidFill>
                      <a:srgbClr val="FF0000"/>
                    </a:solidFill>
                  </a:rPr>
                  <a:t>二次項の個数</a:t>
                </a:r>
                <a:r>
                  <a:rPr lang="ja-JP" altLang="en-US" sz="1600" dirty="0"/>
                  <a:t>：</a:t>
                </a:r>
                <a14:m>
                  <m:oMath xmlns:m="http://schemas.openxmlformats.org/officeDocument/2006/math">
                    <m:r>
                      <a:rPr lang="en-US" altLang="ja-JP" sz="1600" b="0" i="0" smtClean="0">
                        <a:latin typeface="Cambria Math" panose="02040503050406030204" pitchFamily="18" charset="0"/>
                      </a:rPr>
                      <m:t>2</m:t>
                    </m:r>
                    <m:sSup>
                      <m:sSupPr>
                        <m:ctrlPr>
                          <a:rPr lang="en-US" altLang="ja-JP" sz="1600" i="1" smtClean="0">
                            <a:latin typeface="Cambria Math" panose="02040503050406030204" pitchFamily="18" charset="0"/>
                          </a:rPr>
                        </m:ctrlPr>
                      </m:sSupPr>
                      <m:e>
                        <m:r>
                          <a:rPr lang="en-US" altLang="ja-JP" sz="1600" b="0" i="1" smtClean="0">
                            <a:latin typeface="Cambria Math" panose="02040503050406030204" pitchFamily="18" charset="0"/>
                          </a:rPr>
                          <m:t>𝑛</m:t>
                        </m:r>
                      </m:e>
                      <m:sup>
                        <m:r>
                          <a:rPr lang="en-US" altLang="ja-JP" sz="1600" b="0" i="1" smtClean="0">
                            <a:latin typeface="Cambria Math" panose="02040503050406030204" pitchFamily="18" charset="0"/>
                          </a:rPr>
                          <m:t>2</m:t>
                        </m:r>
                      </m:sup>
                    </m:sSup>
                    <m:d>
                      <m:dPr>
                        <m:ctrlPr>
                          <a:rPr lang="en-US" altLang="ja-JP" sz="1600" b="0" i="1" smtClean="0">
                            <a:latin typeface="Cambria Math" panose="02040503050406030204" pitchFamily="18" charset="0"/>
                          </a:rPr>
                        </m:ctrlPr>
                      </m:dPr>
                      <m:e>
                        <m:r>
                          <a:rPr lang="en-US" altLang="ja-JP" sz="1600" b="0" i="1" smtClean="0">
                            <a:latin typeface="Cambria Math" panose="02040503050406030204" pitchFamily="18" charset="0"/>
                          </a:rPr>
                          <m:t>𝑛</m:t>
                        </m:r>
                        <m:r>
                          <a:rPr lang="en-US" altLang="ja-JP" sz="1600" b="0" i="1" smtClean="0">
                            <a:latin typeface="Cambria Math" panose="02040503050406030204" pitchFamily="18" charset="0"/>
                          </a:rPr>
                          <m:t>−1</m:t>
                        </m:r>
                      </m:e>
                    </m:d>
                  </m:oMath>
                </a14:m>
                <a:endParaRPr lang="en-US" altLang="ja-JP" sz="1600" b="0" dirty="0"/>
              </a:p>
              <a:p>
                <a:endParaRPr lang="en-US" altLang="zh-CN" sz="1600" dirty="0"/>
              </a:p>
              <a:p>
                <a:r>
                  <a:rPr lang="ja-JP" altLang="en-US" sz="1600" dirty="0"/>
                  <a:t>インスタンスのサイズが大きくなるに連れて</a:t>
                </a:r>
                <a:endParaRPr lang="en-US" altLang="ja-JP" sz="1600" dirty="0"/>
              </a:p>
              <a:p>
                <a:r>
                  <a:rPr lang="ja-JP" altLang="en-US" sz="1600" dirty="0"/>
                  <a:t>目的関数の二次項の個数が爆発的に増える</a:t>
                </a:r>
                <a:endParaRPr lang="en-US" altLang="ja-JP" sz="1600" dirty="0"/>
              </a:p>
              <a:p>
                <a:endParaRPr lang="en-US" altLang="zh-CN" sz="1600" dirty="0"/>
              </a:p>
              <a:p>
                <a:r>
                  <a:rPr lang="ja-JP" altLang="en-US" sz="1600" dirty="0"/>
                  <a:t>ボロノイ図とドロネー三角分割を利用して</a:t>
                </a:r>
                <a:endParaRPr lang="en-US" altLang="ja-JP" sz="1600" dirty="0"/>
              </a:p>
              <a:p>
                <a:r>
                  <a:rPr lang="ja-JP" altLang="en-US" sz="1600" dirty="0"/>
                  <a:t>通常の完全グラフから</a:t>
                </a:r>
                <a:r>
                  <a:rPr lang="ja-JP" altLang="en-US" sz="1600" b="1" dirty="0"/>
                  <a:t>辺を削除</a:t>
                </a:r>
                <a:r>
                  <a:rPr lang="ja-JP" altLang="en-US" sz="1600" dirty="0"/>
                  <a:t>して</a:t>
                </a:r>
                <a:endParaRPr lang="en-US" altLang="ja-JP" sz="1600" dirty="0"/>
              </a:p>
              <a:p>
                <a:r>
                  <a:rPr lang="ja-JP" altLang="en-US" sz="1600" dirty="0"/>
                  <a:t>目的関数の二次項の個数を削減する手法を提案する</a:t>
                </a:r>
                <a:endParaRPr lang="en-US" altLang="zh-CN" sz="1600" dirty="0"/>
              </a:p>
            </p:txBody>
          </p:sp>
        </mc:Choice>
        <mc:Fallback>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226089" y="1222845"/>
                <a:ext cx="4903907" cy="3046988"/>
              </a:xfrm>
              <a:prstGeom prst="rect">
                <a:avLst/>
              </a:prstGeom>
              <a:blipFill>
                <a:blip r:embed="rId3"/>
                <a:stretch>
                  <a:fillRect l="-621" t="-601" b="-1804"/>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56ACA10C-1CAE-E1B8-656A-F4F1EAC409A2}"/>
              </a:ext>
            </a:extLst>
          </p:cNvPr>
          <p:cNvGrpSpPr/>
          <p:nvPr/>
        </p:nvGrpSpPr>
        <p:grpSpPr>
          <a:xfrm>
            <a:off x="7483656" y="4569718"/>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4758948"/>
            <a:ext cx="1800493" cy="729351"/>
            <a:chOff x="8969674" y="4777294"/>
            <a:chExt cx="1800493"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800493" cy="307777"/>
            </a:xfrm>
            <a:prstGeom prst="rect">
              <a:avLst/>
            </a:prstGeom>
            <a:noFill/>
          </p:spPr>
          <p:txBody>
            <a:bodyPr wrap="none" rtlCol="0">
              <a:spAutoFit/>
            </a:bodyPr>
            <a:lstStyle/>
            <a:p>
              <a:r>
                <a:rPr lang="ja-JP" altLang="en-US" sz="1400" dirty="0"/>
                <a:t>ドロネー三角形分割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5927226"/>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5810374"/>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pic>
        <p:nvPicPr>
          <p:cNvPr id="7" name="图形 6">
            <a:extLst>
              <a:ext uri="{FF2B5EF4-FFF2-40B4-BE49-F238E27FC236}">
                <a16:creationId xmlns:a16="http://schemas.microsoft.com/office/drawing/2014/main" id="{41B36B8B-E808-9C5A-A67F-23D9DEB0E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574" y="3533996"/>
            <a:ext cx="5868445" cy="285878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9585FD7-62A3-8D0F-3C55-EC76B6223FE6}"/>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E1A6D011-5F0C-AAB6-DCC0-B0F9B828B136}"/>
              </a:ext>
            </a:extLst>
          </p:cNvPr>
          <p:cNvGrpSpPr/>
          <p:nvPr/>
        </p:nvGrpSpPr>
        <p:grpSpPr>
          <a:xfrm>
            <a:off x="10641797" y="4569717"/>
            <a:ext cx="1488199" cy="1221609"/>
            <a:chOff x="886691" y="3441643"/>
            <a:chExt cx="1907308" cy="1565640"/>
          </a:xfrm>
        </p:grpSpPr>
        <p:sp>
          <p:nvSpPr>
            <p:cNvPr id="9" name="椭圆 8">
              <a:extLst>
                <a:ext uri="{FF2B5EF4-FFF2-40B4-BE49-F238E27FC236}">
                  <a16:creationId xmlns:a16="http://schemas.microsoft.com/office/drawing/2014/main" id="{35D781D6-8C6B-12C9-C236-6413A5AC7F9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22EC49E8-44B5-1084-94D7-7C492C40D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0" name="椭圆 49">
              <a:extLst>
                <a:ext uri="{FF2B5EF4-FFF2-40B4-BE49-F238E27FC236}">
                  <a16:creationId xmlns:a16="http://schemas.microsoft.com/office/drawing/2014/main" id="{338656C7-46D3-398C-DD21-F2FB2CBEB4A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1" name="椭圆 50">
              <a:extLst>
                <a:ext uri="{FF2B5EF4-FFF2-40B4-BE49-F238E27FC236}">
                  <a16:creationId xmlns:a16="http://schemas.microsoft.com/office/drawing/2014/main" id="{30D2C91E-5C7D-A011-2AB1-DF44F2766F5B}"/>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2" name="椭圆 51">
              <a:extLst>
                <a:ext uri="{FF2B5EF4-FFF2-40B4-BE49-F238E27FC236}">
                  <a16:creationId xmlns:a16="http://schemas.microsoft.com/office/drawing/2014/main" id="{35A07B1D-4C24-BB19-5334-9AFCE845F794}"/>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53" name="直接连接符 52">
              <a:extLst>
                <a:ext uri="{FF2B5EF4-FFF2-40B4-BE49-F238E27FC236}">
                  <a16:creationId xmlns:a16="http://schemas.microsoft.com/office/drawing/2014/main" id="{1E0077BF-0C5E-1CF4-BDFD-7DD5151FBDFB}"/>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36C549B-731C-3641-3CC9-F5F7351276C3}"/>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6B66A19F-A994-EC42-C58F-E640F23BCAB4}"/>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A53CAA27-CD43-277E-1E78-30DF4CCA8DC8}"/>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8C938137-7745-BAE0-294B-A451F185A5CA}"/>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77224033-2A3C-77A1-C7C4-B88F49135D3F}"/>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29644E9E-879D-87CB-2F58-A0302BB1A697}"/>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78D381DA-62DB-DCDA-25A9-7459B1620A14}"/>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90E1C1A3-B508-D25F-95A0-4B3DDDE149B6}"/>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42E497E-7AC3-F795-E1AB-209BF9B2059E}"/>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6781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3782</TotalTime>
  <Words>3036</Words>
  <Application>Microsoft Office PowerPoint</Application>
  <PresentationFormat>宽屏</PresentationFormat>
  <Paragraphs>969</Paragraphs>
  <Slides>24</Slides>
  <Notes>7</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149</cp:revision>
  <dcterms:created xsi:type="dcterms:W3CDTF">2024-08-23T05:41:13Z</dcterms:created>
  <dcterms:modified xsi:type="dcterms:W3CDTF">2025-01-22T09:24:38Z</dcterms:modified>
</cp:coreProperties>
</file>